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2" r:id="rId1"/>
  </p:sldMasterIdLst>
  <p:notesMasterIdLst>
    <p:notesMasterId r:id="rId12"/>
  </p:notesMasterIdLst>
  <p:handoutMasterIdLst>
    <p:handoutMasterId r:id="rId13"/>
  </p:handoutMasterIdLst>
  <p:sldIdLst>
    <p:sldId id="305" r:id="rId2"/>
    <p:sldId id="308" r:id="rId3"/>
    <p:sldId id="311" r:id="rId4"/>
    <p:sldId id="389" r:id="rId5"/>
    <p:sldId id="307" r:id="rId6"/>
    <p:sldId id="380" r:id="rId7"/>
    <p:sldId id="388" r:id="rId8"/>
    <p:sldId id="312" r:id="rId9"/>
    <p:sldId id="390" r:id="rId10"/>
    <p:sldId id="391" r:id="rId11"/>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2872A2E8-0887-42F6-9D55-79E2CE9EA765}">
          <p14:sldIdLst>
            <p14:sldId id="305"/>
            <p14:sldId id="308"/>
            <p14:sldId id="311"/>
            <p14:sldId id="389"/>
            <p14:sldId id="307"/>
            <p14:sldId id="380"/>
            <p14:sldId id="388"/>
            <p14:sldId id="312"/>
            <p14:sldId id="390"/>
          </p14:sldIdLst>
        </p14:section>
        <p14:section name="Untitled Section" id="{9F8E663A-9F3F-4913-87B8-C1784DCE012A}">
          <p14:sldIdLst>
            <p14:sldId id="391"/>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si Nimmo" initials="C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79741" autoAdjust="0"/>
  </p:normalViewPr>
  <p:slideViewPr>
    <p:cSldViewPr>
      <p:cViewPr varScale="1">
        <p:scale>
          <a:sx n="93" d="100"/>
          <a:sy n="93" d="100"/>
        </p:scale>
        <p:origin x="-221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93497" tIns="46749" rIns="93497" bIns="46749"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36867" name="Rectangle 3"/>
          <p:cNvSpPr>
            <a:spLocks noGrp="1" noChangeArrowheads="1"/>
          </p:cNvSpPr>
          <p:nvPr>
            <p:ph type="dt" sz="quarter" idx="1"/>
          </p:nvPr>
        </p:nvSpPr>
        <p:spPr bwMode="auto">
          <a:xfrm>
            <a:off x="3963988" y="0"/>
            <a:ext cx="3032125" cy="465138"/>
          </a:xfrm>
          <a:prstGeom prst="rect">
            <a:avLst/>
          </a:prstGeom>
          <a:noFill/>
          <a:ln w="9525">
            <a:noFill/>
            <a:miter lim="800000"/>
            <a:headEnd/>
            <a:tailEnd/>
          </a:ln>
          <a:effectLst/>
        </p:spPr>
        <p:txBody>
          <a:bodyPr vert="horz" wrap="square" lIns="93497" tIns="46749" rIns="93497" bIns="4674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6868" name="Rectangle 4"/>
          <p:cNvSpPr>
            <a:spLocks noGrp="1" noChangeArrowheads="1"/>
          </p:cNvSpPr>
          <p:nvPr>
            <p:ph type="ftr" sz="quarter" idx="2"/>
          </p:nvPr>
        </p:nvSpPr>
        <p:spPr bwMode="auto">
          <a:xfrm>
            <a:off x="0" y="8818563"/>
            <a:ext cx="3032125" cy="463550"/>
          </a:xfrm>
          <a:prstGeom prst="rect">
            <a:avLst/>
          </a:prstGeom>
          <a:noFill/>
          <a:ln w="9525">
            <a:noFill/>
            <a:miter lim="800000"/>
            <a:headEnd/>
            <a:tailEnd/>
          </a:ln>
          <a:effectLst/>
        </p:spPr>
        <p:txBody>
          <a:bodyPr vert="horz" wrap="square" lIns="93497" tIns="46749" rIns="93497" bIns="46749"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36869" name="Rectangle 5"/>
          <p:cNvSpPr>
            <a:spLocks noGrp="1" noChangeArrowheads="1"/>
          </p:cNvSpPr>
          <p:nvPr>
            <p:ph type="sldNum" sz="quarter" idx="3"/>
          </p:nvPr>
        </p:nvSpPr>
        <p:spPr bwMode="auto">
          <a:xfrm>
            <a:off x="3963988" y="8818563"/>
            <a:ext cx="3032125" cy="463550"/>
          </a:xfrm>
          <a:prstGeom prst="rect">
            <a:avLst/>
          </a:prstGeom>
          <a:noFill/>
          <a:ln w="9525">
            <a:noFill/>
            <a:miter lim="800000"/>
            <a:headEnd/>
            <a:tailEnd/>
          </a:ln>
          <a:effectLst/>
        </p:spPr>
        <p:txBody>
          <a:bodyPr vert="horz" wrap="square" lIns="93497" tIns="46749" rIns="93497" bIns="46749" numCol="1" anchor="b" anchorCtr="0" compatLnSpc="1">
            <a:prstTxWarp prst="textNoShape">
              <a:avLst/>
            </a:prstTxWarp>
          </a:bodyPr>
          <a:lstStyle>
            <a:lvl1pPr algn="r">
              <a:defRPr sz="1200">
                <a:latin typeface="Times New Roman" pitchFamily="18" charset="0"/>
              </a:defRPr>
            </a:lvl1pPr>
          </a:lstStyle>
          <a:p>
            <a:pPr>
              <a:defRPr/>
            </a:pPr>
            <a:fld id="{7D35CA3C-66DA-486B-B767-89744511EB28}" type="slidenum">
              <a:rPr lang="en-US"/>
              <a:pPr>
                <a:defRPr/>
              </a:pPr>
              <a:t>‹#›</a:t>
            </a:fld>
            <a:endParaRPr lang="en-US"/>
          </a:p>
        </p:txBody>
      </p:sp>
    </p:spTree>
    <p:extLst>
      <p:ext uri="{BB962C8B-B14F-4D97-AF65-F5344CB8AC3E}">
        <p14:creationId xmlns:p14="http://schemas.microsoft.com/office/powerpoint/2010/main" val="3709013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93497" tIns="46749" rIns="93497" bIns="46749"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2531" name="Rectangle 3"/>
          <p:cNvSpPr>
            <a:spLocks noGrp="1" noChangeArrowheads="1"/>
          </p:cNvSpPr>
          <p:nvPr>
            <p:ph type="dt" idx="1"/>
          </p:nvPr>
        </p:nvSpPr>
        <p:spPr bwMode="auto">
          <a:xfrm>
            <a:off x="3963988" y="0"/>
            <a:ext cx="3032125" cy="465138"/>
          </a:xfrm>
          <a:prstGeom prst="rect">
            <a:avLst/>
          </a:prstGeom>
          <a:noFill/>
          <a:ln w="9525">
            <a:noFill/>
            <a:miter lim="800000"/>
            <a:headEnd/>
            <a:tailEnd/>
          </a:ln>
          <a:effectLst/>
        </p:spPr>
        <p:txBody>
          <a:bodyPr vert="horz" wrap="square" lIns="93497" tIns="46749" rIns="93497" bIns="4674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7168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497" tIns="46749" rIns="93497" bIns="4674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497" tIns="46749" rIns="93497" bIns="46749"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2535"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497" tIns="46749" rIns="93497" bIns="46749" numCol="1" anchor="b" anchorCtr="0" compatLnSpc="1">
            <a:prstTxWarp prst="textNoShape">
              <a:avLst/>
            </a:prstTxWarp>
          </a:bodyPr>
          <a:lstStyle>
            <a:lvl1pPr algn="r">
              <a:defRPr sz="1200">
                <a:latin typeface="Times New Roman" pitchFamily="18" charset="0"/>
              </a:defRPr>
            </a:lvl1pPr>
          </a:lstStyle>
          <a:p>
            <a:pPr>
              <a:defRPr/>
            </a:pPr>
            <a:fld id="{F818AC19-2689-42BB-8F7A-6D0FE1FD1CF1}" type="slidenum">
              <a:rPr lang="en-US"/>
              <a:pPr>
                <a:defRPr/>
              </a:pPr>
              <a:t>‹#›</a:t>
            </a:fld>
            <a:endParaRPr lang="en-US"/>
          </a:p>
        </p:txBody>
      </p:sp>
    </p:spTree>
    <p:extLst>
      <p:ext uri="{BB962C8B-B14F-4D97-AF65-F5344CB8AC3E}">
        <p14:creationId xmlns:p14="http://schemas.microsoft.com/office/powerpoint/2010/main" val="9170334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1F8194EE-4AB9-4C20-B28C-EEDC291E4C37}" type="slidenum">
              <a:rPr lang="en-US" smtClean="0"/>
              <a:pPr/>
              <a:t>1</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EAF89CF2-38B3-49D3-9522-38548EA46474}" type="slidenum">
              <a:rPr lang="en-US" smtClean="0"/>
              <a:pPr/>
              <a:t>10</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6244A5DF-5F64-4B40-90DA-8BBF404B44C0}" type="slidenum">
              <a:rPr lang="en-US" smtClean="0"/>
              <a:pPr/>
              <a:t>2</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a:buFontTx/>
              <a:buChar char="•"/>
            </a:pPr>
            <a:endParaRPr lang="en-US" dirty="0" smtClean="0"/>
          </a:p>
          <a:p>
            <a:pPr>
              <a:buFontTx/>
              <a:buChar char="•"/>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DF12B048-FB40-4EBC-B8A1-38FF6B436392}" type="slidenum">
              <a:rPr lang="en-US" smtClean="0"/>
              <a:pPr/>
              <a:t>3</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US" dirty="0" smtClean="0"/>
              <a:t>The Indian</a:t>
            </a:r>
            <a:r>
              <a:rPr lang="en-US" baseline="0" dirty="0" smtClean="0"/>
              <a:t> Child Welfare Act is a large piece of legislation and is written broad so that cases can be looked at individually because lots of unique situations can present themselves and attempts were made to assure cases wouldn’t be eliminated because of those unique situations.</a:t>
            </a:r>
          </a:p>
          <a:p>
            <a:r>
              <a:rPr lang="en-US" baseline="0" dirty="0" smtClean="0"/>
              <a:t>Because the Act is large we will not be going over all of it but I would suggest that you look at it and become familiar with it especially if you are an adoptive placement. </a:t>
            </a:r>
          </a:p>
          <a:p>
            <a:endParaRPr lang="en-US" baseline="0" dirty="0" smtClean="0"/>
          </a:p>
          <a:p>
            <a:r>
              <a:rPr lang="en-US" baseline="0" dirty="0" smtClean="0"/>
              <a:t>There are 4 parts of ICWA that we are going to discuss and all resource parents need to be familiar with these areas.</a:t>
            </a:r>
          </a:p>
          <a:p>
            <a:endParaRPr lang="en-US" dirty="0" smtClean="0"/>
          </a:p>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6244A5DF-5F64-4B40-90DA-8BBF404B44C0}" type="slidenum">
              <a:rPr lang="en-US" smtClean="0"/>
              <a:pPr/>
              <a:t>4</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a:buFontTx/>
              <a:buChar char="•"/>
            </a:pPr>
            <a:endParaRPr lang="en-US" dirty="0" smtClean="0"/>
          </a:p>
          <a:p>
            <a:pPr>
              <a:buFontTx/>
              <a:buChar char="•"/>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ABBF6BC3-3BBE-4A8E-AFF8-F01AF5848F1D}" type="slidenum">
              <a:rPr lang="en-US" smtClean="0"/>
              <a:pPr/>
              <a:t>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EAF89CF2-38B3-49D3-9522-38548EA46474}" type="slidenum">
              <a:rPr lang="en-US" smtClean="0"/>
              <a:pPr/>
              <a:t>6</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a:p>
            <a:r>
              <a:rPr lang="en-US" dirty="0" smtClean="0"/>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18AC19-2689-42BB-8F7A-6D0FE1FD1CF1}" type="slidenum">
              <a:rPr lang="en-US" smtClean="0"/>
              <a:pPr>
                <a:defRPr/>
              </a:pPr>
              <a:t>7</a:t>
            </a:fld>
            <a:endParaRPr lang="en-US" dirty="0"/>
          </a:p>
        </p:txBody>
      </p:sp>
    </p:spTree>
    <p:extLst>
      <p:ext uri="{BB962C8B-B14F-4D97-AF65-F5344CB8AC3E}">
        <p14:creationId xmlns:p14="http://schemas.microsoft.com/office/powerpoint/2010/main" val="3904101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EAF89CF2-38B3-49D3-9522-38548EA46474}" type="slidenum">
              <a:rPr lang="en-US" smtClean="0"/>
              <a:pPr/>
              <a:t>8</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EAF89CF2-38B3-49D3-9522-38548EA46474}" type="slidenum">
              <a:rPr lang="en-US" smtClean="0"/>
              <a:pPr/>
              <a:t>9</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8" descr="CoverBasic"/>
          <p:cNvPicPr>
            <a:picLocks noChangeAspect="1" noChangeArrowheads="1"/>
          </p:cNvPicPr>
          <p:nvPr/>
        </p:nvPicPr>
        <p:blipFill>
          <a:blip r:embed="rId2" cstate="print"/>
          <a:srcRect/>
          <a:stretch>
            <a:fillRect/>
          </a:stretch>
        </p:blipFill>
        <p:spPr bwMode="auto">
          <a:xfrm>
            <a:off x="0" y="0"/>
            <a:ext cx="9144000" cy="6889750"/>
          </a:xfrm>
          <a:prstGeom prst="rect">
            <a:avLst/>
          </a:prstGeom>
          <a:noFill/>
          <a:ln w="9525">
            <a:noFill/>
            <a:miter lim="800000"/>
            <a:headEnd/>
            <a:tailEnd/>
          </a:ln>
        </p:spPr>
      </p:pic>
      <p:sp>
        <p:nvSpPr>
          <p:cNvPr id="3075" name="Rectangle 3"/>
          <p:cNvSpPr>
            <a:spLocks noGrp="1" noChangeArrowheads="1"/>
          </p:cNvSpPr>
          <p:nvPr>
            <p:ph type="ctrTitle"/>
          </p:nvPr>
        </p:nvSpPr>
        <p:spPr>
          <a:xfrm>
            <a:off x="1676400" y="3048000"/>
            <a:ext cx="6477000" cy="1143000"/>
          </a:xfrm>
        </p:spPr>
        <p:txBody>
          <a:bodyPr/>
          <a:lstStyle>
            <a:lvl1pPr algn="l">
              <a:defRPr>
                <a:solidFill>
                  <a:schemeClr val="bg1"/>
                </a:solidFill>
              </a:defRPr>
            </a:lvl1pPr>
          </a:lstStyle>
          <a:p>
            <a:r>
              <a:rPr lang="en-US" smtClean="0"/>
              <a:t>Click to edit Master title style</a:t>
            </a:r>
            <a:endParaRPr lang="en-US"/>
          </a:p>
        </p:txBody>
      </p:sp>
      <p:sp>
        <p:nvSpPr>
          <p:cNvPr id="3076" name="Rectangle 4"/>
          <p:cNvSpPr>
            <a:spLocks noGrp="1" noChangeArrowheads="1"/>
          </p:cNvSpPr>
          <p:nvPr>
            <p:ph type="subTitle" idx="1"/>
          </p:nvPr>
        </p:nvSpPr>
        <p:spPr>
          <a:xfrm>
            <a:off x="1676400" y="4419600"/>
            <a:ext cx="5410200" cy="1524000"/>
          </a:xfrm>
        </p:spPr>
        <p:txBody>
          <a:bodyPr/>
          <a:lstStyle>
            <a:lvl1pPr marL="0" indent="0">
              <a:buFontTx/>
              <a:buNone/>
              <a:defRPr>
                <a:solidFill>
                  <a:schemeClr val="bg1"/>
                </a:solidFill>
              </a:defRPr>
            </a:lvl1pPr>
          </a:lstStyle>
          <a:p>
            <a:r>
              <a:rPr lang="en-US" smtClean="0"/>
              <a:t>Click to edit Master subtitle style</a:t>
            </a:r>
            <a:endParaRPr lang="en-US"/>
          </a:p>
        </p:txBody>
      </p:sp>
      <p:sp>
        <p:nvSpPr>
          <p:cNvPr id="5" name="Rectangle 5"/>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mn-lt"/>
                <a:ea typeface="ＭＳ Ｐゴシック" pitchFamily="28" charset="-128"/>
              </a:defRPr>
            </a:lvl1pPr>
          </a:lstStyle>
          <a:p>
            <a:pPr>
              <a:defRPr/>
            </a:pPr>
            <a:endParaRPr lang="en-US"/>
          </a:p>
        </p:txBody>
      </p:sp>
      <p:sp>
        <p:nvSpPr>
          <p:cNvPr id="6" name="Rectangle 6"/>
          <p:cNvSpPr>
            <a:spLocks noGrp="1" noChangeArrowheads="1"/>
          </p:cNvSpPr>
          <p:nvPr>
            <p:ph type="ftr" sz="quarter" idx="11"/>
          </p:nvPr>
        </p:nvSpPr>
        <p:spPr>
          <a:xfrm>
            <a:off x="3124200" y="6248400"/>
            <a:ext cx="2895600" cy="457200"/>
          </a:xfrm>
        </p:spPr>
        <p:txBody>
          <a:bodyPr/>
          <a:lstStyle>
            <a:lvl1pPr algn="ctr">
              <a:defRPr/>
            </a:lvl1pPr>
          </a:lstStyle>
          <a:p>
            <a:pPr>
              <a:defRPr/>
            </a:pPr>
            <a:endParaRPr lang="en-US"/>
          </a:p>
        </p:txBody>
      </p:sp>
      <p:sp>
        <p:nvSpPr>
          <p:cNvPr id="7" name="Rectangle 7"/>
          <p:cNvSpPr>
            <a:spLocks noGrp="1" noChangeArrowheads="1"/>
          </p:cNvSpPr>
          <p:nvPr>
            <p:ph type="sldNum" sz="quarter" idx="12"/>
          </p:nvPr>
        </p:nvSpPr>
        <p:spPr>
          <a:xfrm>
            <a:off x="6324600" y="6248400"/>
            <a:ext cx="1882775" cy="457200"/>
          </a:xfrm>
        </p:spPr>
        <p:txBody>
          <a:bodyPr/>
          <a:lstStyle>
            <a:lvl1pPr>
              <a:defRPr/>
            </a:lvl1pPr>
          </a:lstStyle>
          <a:p>
            <a:pPr>
              <a:defRPr/>
            </a:pPr>
            <a:fld id="{6E3F8CA1-DC50-4D7E-8369-FAB9C93D4677}"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3F4535E-D364-4F29-84A1-D1EE9BE0EF0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609600"/>
            <a:ext cx="19050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5626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423052C-B65D-4A4E-B4BC-C057A65A860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4AC5475C-9FF6-465C-B43C-0B88441A9EF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518A83E6-B2DD-483B-BE22-E94F6D88754F}"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7338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981200"/>
            <a:ext cx="37338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86FC99CF-1864-4707-A674-36871C38E4B5}"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B89BBB14-10EF-442A-8BF7-70F47B4D0F9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34D292EB-2664-485B-AF70-2928C931D8F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D78A63A7-5D9D-41B0-9CFE-7D1A6D5F0FA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1751B0BD-E5B3-4DB8-A82A-44D656E464E6}"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022125CE-61FB-4015-B9CC-BF2A0CE94DEC}"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descr="InteriorBasic"/>
          <p:cNvPicPr>
            <a:picLocks noChangeAspect="1" noChangeArrowheads="1"/>
          </p:cNvPicPr>
          <p:nvPr/>
        </p:nvPicPr>
        <p:blipFill>
          <a:blip r:embed="rId13" cstate="print"/>
          <a:srcRect/>
          <a:stretch>
            <a:fillRect/>
          </a:stretch>
        </p:blipFill>
        <p:spPr bwMode="auto">
          <a:xfrm>
            <a:off x="-152400" y="-11113"/>
            <a:ext cx="9372600" cy="69453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6096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6200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85800" y="6172200"/>
            <a:ext cx="2514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ea typeface="ＭＳ Ｐゴシック" pitchFamily="28" charset="-128"/>
              </a:defRPr>
            </a:lvl1pPr>
          </a:lstStyle>
          <a:p>
            <a:pPr>
              <a:defRPr/>
            </a:pPr>
            <a:endParaRPr lang="en-US"/>
          </a:p>
        </p:txBody>
      </p:sp>
      <p:sp>
        <p:nvSpPr>
          <p:cNvPr id="1030" name="Rectangle 6"/>
          <p:cNvSpPr>
            <a:spLocks noGrp="1" noChangeArrowheads="1"/>
          </p:cNvSpPr>
          <p:nvPr>
            <p:ph type="sldNum" sz="quarter" idx="4"/>
          </p:nvPr>
        </p:nvSpPr>
        <p:spPr bwMode="auto">
          <a:xfrm>
            <a:off x="6324600" y="61722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ea typeface="ＭＳ Ｐゴシック" pitchFamily="28" charset="-128"/>
              </a:defRPr>
            </a:lvl1pPr>
          </a:lstStyle>
          <a:p>
            <a:pPr>
              <a:defRPr/>
            </a:pPr>
            <a:fld id="{CCCFE74F-D477-493F-82E9-62790BA60D4C}"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2pPr>
      <a:lvl3pPr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3pPr>
      <a:lvl4pPr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4pPr>
      <a:lvl5pPr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5pPr>
      <a:lvl6pPr marL="457200"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6pPr>
      <a:lvl7pPr marL="914400"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7pPr>
      <a:lvl8pPr marL="1371600"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8pPr>
      <a:lvl9pPr marL="1828800" algn="ctr" rtl="0" eaLnBrk="1" fontAlgn="base" hangingPunct="1">
        <a:spcBef>
          <a:spcPct val="0"/>
        </a:spcBef>
        <a:spcAft>
          <a:spcPct val="0"/>
        </a:spcAft>
        <a:defRPr sz="4400">
          <a:solidFill>
            <a:schemeClr val="tx2"/>
          </a:solidFill>
          <a:latin typeface="Times New Roman" pitchFamily="28" charset="0"/>
          <a:ea typeface="ＭＳ Ｐゴシック" pitchFamily="28"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fapa.org/rpps/story_html5.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457200" y="3276600"/>
            <a:ext cx="8001000" cy="2514600"/>
          </a:xfrm>
        </p:spPr>
        <p:txBody>
          <a:bodyPr>
            <a:noAutofit/>
          </a:bodyPr>
          <a:lstStyle/>
          <a:p>
            <a:pPr algn="ctr">
              <a:defRPr/>
            </a:pPr>
            <a:r>
              <a:rPr lang="en-US" sz="6600" b="1" i="1" dirty="0">
                <a:effectLst>
                  <a:outerShdw blurRad="38100" dist="38100" dir="2700000" algn="tl">
                    <a:srgbClr val="000000">
                      <a:alpha val="43137"/>
                    </a:srgbClr>
                  </a:outerShdw>
                </a:effectLst>
              </a:rPr>
              <a:t>Reasonable and Prudent Parent Standard</a:t>
            </a:r>
            <a:endParaRPr lang="en-US" sz="6600" b="1" i="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152400"/>
            <a:ext cx="8229600" cy="1139825"/>
          </a:xfrm>
        </p:spPr>
        <p:txBody>
          <a:bodyPr/>
          <a:lstStyle/>
          <a:p>
            <a:pPr>
              <a:defRPr/>
            </a:pPr>
            <a:r>
              <a:rPr lang="en-US" dirty="0"/>
              <a:t>Video</a:t>
            </a:r>
            <a:endParaRPr lang="en-US" dirty="0" smtClean="0"/>
          </a:p>
        </p:txBody>
      </p:sp>
      <p:sp>
        <p:nvSpPr>
          <p:cNvPr id="104451" name="Rectangle 3"/>
          <p:cNvSpPr>
            <a:spLocks noGrp="1" noChangeArrowheads="1"/>
          </p:cNvSpPr>
          <p:nvPr>
            <p:ph idx="1"/>
          </p:nvPr>
        </p:nvSpPr>
        <p:spPr>
          <a:xfrm>
            <a:off x="533400" y="1447800"/>
            <a:ext cx="8229600" cy="4525963"/>
          </a:xfrm>
        </p:spPr>
        <p:txBody>
          <a:bodyPr>
            <a:normAutofit/>
          </a:bodyPr>
          <a:lstStyle/>
          <a:p>
            <a:pPr>
              <a:buNone/>
              <a:defRPr/>
            </a:pPr>
            <a:endParaRPr lang="en-US" dirty="0" smtClean="0">
              <a:hlinkClick r:id="rId3"/>
            </a:endParaRPr>
          </a:p>
          <a:p>
            <a:pPr>
              <a:buNone/>
              <a:defRPr/>
            </a:pPr>
            <a:endParaRPr lang="en-US" dirty="0">
              <a:hlinkClick r:id="rId3"/>
            </a:endParaRPr>
          </a:p>
          <a:p>
            <a:pPr algn="ctr">
              <a:buNone/>
              <a:defRPr/>
            </a:pPr>
            <a:r>
              <a:rPr lang="en-US" dirty="0" smtClean="0">
                <a:hlinkClick r:id="rId3"/>
              </a:rPr>
              <a:t>http</a:t>
            </a:r>
            <a:r>
              <a:rPr lang="en-US" dirty="0">
                <a:hlinkClick r:id="rId3"/>
              </a:rPr>
              <a:t>://www.ifapa.org/rpps/story_html5.html</a:t>
            </a:r>
            <a:endParaRPr lang="en-US" dirty="0"/>
          </a:p>
          <a:p>
            <a:pPr eaLnBrk="1" hangingPunct="1">
              <a:buFont typeface="Wingdings" pitchFamily="2" charset="2"/>
              <a:buNone/>
              <a:defRPr/>
            </a:pPr>
            <a:endParaRPr lang="en-US" dirty="0" smtClean="0"/>
          </a:p>
        </p:txBody>
      </p:sp>
    </p:spTree>
    <p:extLst>
      <p:ext uri="{BB962C8B-B14F-4D97-AF65-F5344CB8AC3E}">
        <p14:creationId xmlns:p14="http://schemas.microsoft.com/office/powerpoint/2010/main" val="295588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228600" y="228600"/>
            <a:ext cx="8229600" cy="1828800"/>
          </a:xfrm>
        </p:spPr>
        <p:txBody>
          <a:bodyPr/>
          <a:lstStyle/>
          <a:p>
            <a:pPr>
              <a:defRPr/>
            </a:pPr>
            <a:r>
              <a:rPr lang="en-US" sz="3600" b="1" i="1" u="sng" dirty="0" smtClean="0">
                <a:effectLst>
                  <a:outerShdw blurRad="38100" dist="38100" dir="2700000" algn="tl">
                    <a:srgbClr val="000000">
                      <a:alpha val="43137"/>
                    </a:srgbClr>
                  </a:outerShdw>
                </a:effectLst>
              </a:rPr>
              <a:t>Reasonable </a:t>
            </a:r>
            <a:r>
              <a:rPr lang="en-US" sz="3600" b="1" i="1" u="sng" dirty="0">
                <a:effectLst>
                  <a:outerShdw blurRad="38100" dist="38100" dir="2700000" algn="tl">
                    <a:srgbClr val="000000">
                      <a:alpha val="43137"/>
                    </a:srgbClr>
                  </a:outerShdw>
                </a:effectLst>
              </a:rPr>
              <a:t>and Prudent Parent </a:t>
            </a:r>
            <a:r>
              <a:rPr lang="en-US" sz="3600" b="1" i="1" u="sng" dirty="0" smtClean="0">
                <a:effectLst>
                  <a:outerShdw blurRad="38100" dist="38100" dir="2700000" algn="tl">
                    <a:srgbClr val="000000">
                      <a:alpha val="43137"/>
                    </a:srgbClr>
                  </a:outerShdw>
                </a:effectLst>
              </a:rPr>
              <a:t>Standard</a:t>
            </a:r>
            <a:endParaRPr lang="en-US" sz="3600" i="1" u="sng" dirty="0" smtClean="0">
              <a:effectLst>
                <a:outerShdw blurRad="38100" dist="38100" dir="2700000" algn="tl">
                  <a:srgbClr val="000000">
                    <a:alpha val="43137"/>
                  </a:srgbClr>
                </a:outerShdw>
              </a:effectLst>
            </a:endParaRPr>
          </a:p>
        </p:txBody>
      </p:sp>
      <p:sp>
        <p:nvSpPr>
          <p:cNvPr id="94211" name="Rectangle 3"/>
          <p:cNvSpPr>
            <a:spLocks noGrp="1" noChangeArrowheads="1"/>
          </p:cNvSpPr>
          <p:nvPr>
            <p:ph idx="1"/>
          </p:nvPr>
        </p:nvSpPr>
        <p:spPr>
          <a:xfrm>
            <a:off x="533400" y="1752600"/>
            <a:ext cx="7620000" cy="3810000"/>
          </a:xfrm>
        </p:spPr>
        <p:txBody>
          <a:bodyPr/>
          <a:lstStyle/>
          <a:p>
            <a:pPr marL="0" indent="0" algn="ctr">
              <a:buNone/>
            </a:pPr>
            <a:r>
              <a:rPr lang="en-US" sz="2800" dirty="0"/>
              <a:t>The Reasonable and Prudent Parent Standard allows foster parents to give their foster children permission to do age-appropriate activities that promote cognitive, emotional, physical and behavioral growth. All states are now required to promote normalcy for children in foster care.</a:t>
            </a:r>
          </a:p>
          <a:p>
            <a:pPr marL="0" indent="0" algn="ctr">
              <a:buNone/>
            </a:pPr>
            <a:r>
              <a:rPr lang="en-US" sz="2800" dirty="0"/>
              <a:t> Public Law 113-183, Preventing Sex Trafficking &amp; Strengthening Families Act. </a:t>
            </a:r>
            <a:endParaRPr lang="en-US" sz="2800" dirty="0" smtClean="0"/>
          </a:p>
          <a:p>
            <a:pPr marL="0" indent="0" algn="ctr">
              <a:buNone/>
            </a:pPr>
            <a:r>
              <a:rPr lang="en-US" sz="1600" dirty="0" smtClean="0"/>
              <a:t>September 2014</a:t>
            </a:r>
            <a:endParaRPr lang="en-US" sz="1600" dirty="0"/>
          </a:p>
          <a:p>
            <a:pPr eaLnBrk="1" hangingPunct="1">
              <a:defRPr/>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2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a:defRPr/>
            </a:pPr>
            <a:r>
              <a:rPr lang="en-US" b="1" i="1" u="sng" dirty="0" smtClean="0">
                <a:effectLst>
                  <a:outerShdw blurRad="38100" dist="38100" dir="2700000" algn="tl">
                    <a:srgbClr val="000000">
                      <a:alpha val="43137"/>
                    </a:srgbClr>
                  </a:outerShdw>
                </a:effectLst>
              </a:rPr>
              <a:t>What is the goal of these laws?</a:t>
            </a:r>
          </a:p>
        </p:txBody>
      </p:sp>
      <p:sp>
        <p:nvSpPr>
          <p:cNvPr id="103427" name="Rectangle 3"/>
          <p:cNvSpPr>
            <a:spLocks noGrp="1" noChangeArrowheads="1"/>
          </p:cNvSpPr>
          <p:nvPr>
            <p:ph idx="1"/>
          </p:nvPr>
        </p:nvSpPr>
        <p:spPr/>
        <p:txBody>
          <a:bodyPr/>
          <a:lstStyle/>
          <a:p>
            <a:pPr marL="0" indent="0">
              <a:buNone/>
            </a:pPr>
            <a:r>
              <a:rPr lang="en-US" dirty="0"/>
              <a:t>• Provide the youth with as “normal” life experience in-out-home care</a:t>
            </a:r>
            <a:r>
              <a:rPr lang="en-US" dirty="0" smtClean="0"/>
              <a:t>.</a:t>
            </a:r>
          </a:p>
          <a:p>
            <a:pPr marL="0" indent="0">
              <a:buNone/>
            </a:pPr>
            <a:endParaRPr lang="en-US" sz="2400" dirty="0" smtClean="0"/>
          </a:p>
          <a:p>
            <a:pPr marL="0" indent="0">
              <a:buNone/>
            </a:pPr>
            <a:r>
              <a:rPr lang="en-US" dirty="0" smtClean="0"/>
              <a:t>• </a:t>
            </a:r>
            <a:r>
              <a:rPr lang="en-US" dirty="0"/>
              <a:t>Empower the out-of-home caregiver to encourage youth to engage in extracurricular activities that promote child well being.</a:t>
            </a:r>
          </a:p>
          <a:p>
            <a:pPr marL="0" indent="0">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a:xfrm>
            <a:off x="533400" y="457200"/>
            <a:ext cx="7620000" cy="4876800"/>
          </a:xfrm>
        </p:spPr>
        <p:txBody>
          <a:bodyPr/>
          <a:lstStyle/>
          <a:p>
            <a:pPr marL="0" indent="0" algn="ctr" eaLnBrk="1" hangingPunct="1">
              <a:buNone/>
              <a:defRPr/>
            </a:pPr>
            <a:endParaRPr lang="en-US" sz="7200" i="1" dirty="0" smtClean="0"/>
          </a:p>
          <a:p>
            <a:pPr marL="0" indent="0" algn="ctr" eaLnBrk="1" hangingPunct="1">
              <a:buNone/>
              <a:defRPr/>
            </a:pPr>
            <a:r>
              <a:rPr lang="en-US" sz="7200" b="1" i="1" u="sng" dirty="0" smtClean="0">
                <a:effectLst>
                  <a:outerShdw blurRad="38100" dist="38100" dir="2700000" algn="tl">
                    <a:srgbClr val="000000">
                      <a:alpha val="43137"/>
                    </a:srgbClr>
                  </a:outerShdw>
                </a:effectLst>
              </a:rPr>
              <a:t>Promoting Normalcy</a:t>
            </a:r>
          </a:p>
        </p:txBody>
      </p:sp>
    </p:spTree>
    <p:extLst>
      <p:ext uri="{BB962C8B-B14F-4D97-AF65-F5344CB8AC3E}">
        <p14:creationId xmlns:p14="http://schemas.microsoft.com/office/powerpoint/2010/main" val="714893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a:xfrm>
            <a:off x="685800" y="1752600"/>
            <a:ext cx="7620000" cy="4343400"/>
          </a:xfrm>
        </p:spPr>
        <p:txBody>
          <a:bodyPr>
            <a:noAutofit/>
          </a:bodyPr>
          <a:lstStyle/>
          <a:p>
            <a:endParaRPr lang="en-US" dirty="0" smtClean="0"/>
          </a:p>
          <a:p>
            <a:r>
              <a:rPr lang="en-US" dirty="0" smtClean="0"/>
              <a:t>1</a:t>
            </a:r>
            <a:r>
              <a:rPr lang="en-US" dirty="0"/>
              <a:t>) For extracurricular and other activities</a:t>
            </a:r>
          </a:p>
          <a:p>
            <a:endParaRPr lang="en-US" dirty="0"/>
          </a:p>
          <a:p>
            <a:r>
              <a:rPr lang="en-US" dirty="0"/>
              <a:t>2) For short term babysitting </a:t>
            </a:r>
          </a:p>
          <a:p>
            <a:pPr lvl="1"/>
            <a:r>
              <a:rPr lang="en-US" dirty="0"/>
              <a:t>DEFINITION: “Short-term” means no more than 24 consecutive hours. </a:t>
            </a:r>
          </a:p>
          <a:p>
            <a:pPr eaLnBrk="1" hangingPunct="1">
              <a:defRPr/>
            </a:pPr>
            <a:endParaRPr lang="en-US" sz="2400" dirty="0" smtClean="0"/>
          </a:p>
        </p:txBody>
      </p:sp>
      <p:sp>
        <p:nvSpPr>
          <p:cNvPr id="2" name="Rectangle 1"/>
          <p:cNvSpPr/>
          <p:nvPr/>
        </p:nvSpPr>
        <p:spPr>
          <a:xfrm>
            <a:off x="762000" y="533400"/>
            <a:ext cx="7391400" cy="1077218"/>
          </a:xfrm>
          <a:prstGeom prst="rect">
            <a:avLst/>
          </a:prstGeom>
        </p:spPr>
        <p:txBody>
          <a:bodyPr wrap="square">
            <a:spAutoFit/>
          </a:bodyPr>
          <a:lstStyle/>
          <a:p>
            <a:pPr algn="ctr"/>
            <a:r>
              <a:rPr lang="en-US" sz="3200" b="1" i="1" u="sng" dirty="0">
                <a:latin typeface="+mj-lt"/>
              </a:rPr>
              <a:t>When does the Reasonable and Prudent Parent Standard apply?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1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1" name="Rectangle 3"/>
          <p:cNvSpPr>
            <a:spLocks noGrp="1" noChangeArrowheads="1"/>
          </p:cNvSpPr>
          <p:nvPr>
            <p:ph idx="1"/>
          </p:nvPr>
        </p:nvSpPr>
        <p:spPr>
          <a:xfrm>
            <a:off x="457200" y="1219200"/>
            <a:ext cx="8229600" cy="4525963"/>
          </a:xfrm>
        </p:spPr>
        <p:txBody>
          <a:bodyPr>
            <a:normAutofit/>
          </a:bodyPr>
          <a:lstStyle/>
          <a:p>
            <a:pPr eaLnBrk="1" hangingPunct="1">
              <a:defRPr/>
            </a:pPr>
            <a:endParaRPr lang="en-US" dirty="0" smtClean="0"/>
          </a:p>
          <a:p>
            <a:pPr eaLnBrk="1" hangingPunct="1">
              <a:buFont typeface="Wingdings" pitchFamily="2" charset="2"/>
              <a:buNone/>
              <a:defRPr/>
            </a:pPr>
            <a:endParaRPr lang="en-US" dirty="0" smtClean="0"/>
          </a:p>
        </p:txBody>
      </p:sp>
      <p:sp>
        <p:nvSpPr>
          <p:cNvPr id="2" name="TextBox 1"/>
          <p:cNvSpPr txBox="1"/>
          <p:nvPr/>
        </p:nvSpPr>
        <p:spPr>
          <a:xfrm>
            <a:off x="304800" y="381000"/>
            <a:ext cx="8000999" cy="5447645"/>
          </a:xfrm>
          <a:prstGeom prst="rect">
            <a:avLst/>
          </a:prstGeom>
          <a:noFill/>
        </p:spPr>
        <p:txBody>
          <a:bodyPr wrap="square" rtlCol="0">
            <a:spAutoFit/>
          </a:bodyPr>
          <a:lstStyle/>
          <a:p>
            <a:pPr marL="0" indent="0">
              <a:buNone/>
            </a:pPr>
            <a:r>
              <a:rPr lang="en-US" sz="2400" dirty="0">
                <a:latin typeface="+mn-lt"/>
              </a:rPr>
              <a:t>• Allow for reasonable parenting decisions to be made by the out-of-home caregiver without waiting to obtain the social worker or Juvenile Court approval. </a:t>
            </a:r>
          </a:p>
          <a:p>
            <a:pPr marL="0" indent="0">
              <a:buNone/>
            </a:pPr>
            <a:endParaRPr lang="en-US" sz="2400" dirty="0" smtClean="0">
              <a:latin typeface="+mn-lt"/>
            </a:endParaRPr>
          </a:p>
          <a:p>
            <a:pPr marL="0" indent="0">
              <a:buNone/>
            </a:pPr>
            <a:r>
              <a:rPr lang="en-US" sz="2400" dirty="0" smtClean="0">
                <a:latin typeface="+mn-lt"/>
              </a:rPr>
              <a:t>• </a:t>
            </a:r>
            <a:r>
              <a:rPr lang="en-US" sz="2400" dirty="0">
                <a:latin typeface="+mn-lt"/>
              </a:rPr>
              <a:t>Remove barriers to recruitment and retention of high quality foster caregivers. </a:t>
            </a:r>
            <a:endParaRPr lang="en-US" sz="2400" dirty="0" smtClean="0">
              <a:latin typeface="+mn-lt"/>
            </a:endParaRPr>
          </a:p>
          <a:p>
            <a:pPr marL="0" indent="0">
              <a:buNone/>
            </a:pPr>
            <a:endParaRPr lang="en-US" sz="2400" dirty="0">
              <a:latin typeface="+mn-lt"/>
            </a:endParaRPr>
          </a:p>
          <a:p>
            <a:pPr marL="342900" indent="-342900">
              <a:buFont typeface="Arial" panose="020B0604020202020204" pitchFamily="34" charset="0"/>
              <a:buChar char="•"/>
            </a:pPr>
            <a:endParaRPr lang="en-US" sz="2400" dirty="0">
              <a:latin typeface="+mn-lt"/>
            </a:endParaRPr>
          </a:p>
          <a:p>
            <a:pPr marL="0" indent="0">
              <a:buNone/>
            </a:pPr>
            <a:r>
              <a:rPr lang="en-US" sz="2400" dirty="0">
                <a:latin typeface="+mn-lt"/>
              </a:rPr>
              <a:t>• Reduce the need for social workers to either give permission or to obtain Juvenile Court approval for reasonable care giving activities. </a:t>
            </a:r>
          </a:p>
          <a:p>
            <a:pPr marL="0" indent="0">
              <a:buNone/>
            </a:pPr>
            <a:endParaRPr lang="en-US" sz="2400" dirty="0">
              <a:latin typeface="+mn-lt"/>
            </a:endParaRPr>
          </a:p>
          <a:p>
            <a:pPr marL="0" indent="0">
              <a:buNone/>
            </a:pPr>
            <a:r>
              <a:rPr lang="en-US" sz="2400" dirty="0">
                <a:latin typeface="+mn-lt"/>
              </a:rPr>
              <a:t>• Respect the rights of youth in out-of-home care.</a:t>
            </a:r>
          </a:p>
          <a:p>
            <a:endParaRPr lang="en-US" dirty="0" smtClean="0"/>
          </a:p>
          <a:p>
            <a:endParaRPr lang="en-US" dirty="0"/>
          </a:p>
        </p:txBody>
      </p:sp>
    </p:spTree>
    <p:extLst>
      <p:ext uri="{BB962C8B-B14F-4D97-AF65-F5344CB8AC3E}">
        <p14:creationId xmlns:p14="http://schemas.microsoft.com/office/powerpoint/2010/main" val="1948797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153400" cy="1295400"/>
          </a:xfrm>
        </p:spPr>
        <p:txBody>
          <a:bodyPr/>
          <a:lstStyle/>
          <a:p>
            <a:r>
              <a:rPr lang="en-US" sz="3200" dirty="0"/>
              <a:t>Examples of “reasonable steps” that a foster parent may take in making a determination</a:t>
            </a:r>
          </a:p>
        </p:txBody>
      </p:sp>
      <p:sp>
        <p:nvSpPr>
          <p:cNvPr id="3" name="Content Placeholder 2"/>
          <p:cNvSpPr>
            <a:spLocks noGrp="1"/>
          </p:cNvSpPr>
          <p:nvPr>
            <p:ph idx="1"/>
          </p:nvPr>
        </p:nvSpPr>
        <p:spPr>
          <a:xfrm>
            <a:off x="685800" y="1676400"/>
            <a:ext cx="7620000" cy="4267200"/>
          </a:xfrm>
        </p:spPr>
        <p:txBody>
          <a:bodyPr/>
          <a:lstStyle/>
          <a:p>
            <a:pPr marL="0" indent="0">
              <a:buNone/>
            </a:pPr>
            <a:r>
              <a:rPr lang="en-US" dirty="0" smtClean="0"/>
              <a:t>		</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76400"/>
            <a:ext cx="83058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352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457200" y="152400"/>
            <a:ext cx="8229600" cy="1139825"/>
          </a:xfrm>
        </p:spPr>
        <p:txBody>
          <a:bodyPr/>
          <a:lstStyle/>
          <a:p>
            <a:pPr eaLnBrk="1" hangingPunct="1">
              <a:defRPr/>
            </a:pPr>
            <a:r>
              <a:rPr lang="en-US" dirty="0" smtClean="0"/>
              <a:t>Important to Remember</a:t>
            </a:r>
          </a:p>
        </p:txBody>
      </p:sp>
      <p:sp>
        <p:nvSpPr>
          <p:cNvPr id="104451" name="Rectangle 3"/>
          <p:cNvSpPr>
            <a:spLocks noGrp="1" noChangeArrowheads="1"/>
          </p:cNvSpPr>
          <p:nvPr>
            <p:ph idx="1"/>
          </p:nvPr>
        </p:nvSpPr>
        <p:spPr>
          <a:xfrm>
            <a:off x="533400" y="1447800"/>
            <a:ext cx="8229600" cy="4525963"/>
          </a:xfrm>
        </p:spPr>
        <p:txBody>
          <a:bodyPr>
            <a:normAutofit lnSpcReduction="10000"/>
          </a:bodyPr>
          <a:lstStyle/>
          <a:p>
            <a:pPr>
              <a:defRPr/>
            </a:pPr>
            <a:r>
              <a:rPr lang="en-US" sz="2800" dirty="0"/>
              <a:t>This law only applies to participation in age-appropriate extracurricular, enrichment, and social activities. </a:t>
            </a:r>
            <a:endParaRPr lang="en-US" sz="2800" dirty="0" smtClean="0"/>
          </a:p>
          <a:p>
            <a:pPr>
              <a:defRPr/>
            </a:pPr>
            <a:r>
              <a:rPr lang="en-US" sz="2800" dirty="0" smtClean="0"/>
              <a:t>This </a:t>
            </a:r>
            <a:r>
              <a:rPr lang="en-US" sz="2800" dirty="0"/>
              <a:t>law does not apply, for example, to unsupervised time at home. </a:t>
            </a:r>
            <a:endParaRPr lang="en-US" sz="2800" dirty="0" smtClean="0"/>
          </a:p>
          <a:p>
            <a:pPr>
              <a:defRPr/>
            </a:pPr>
            <a:r>
              <a:rPr lang="en-US" sz="2800" dirty="0" smtClean="0"/>
              <a:t>Any </a:t>
            </a:r>
            <a:r>
              <a:rPr lang="en-US" sz="2800" dirty="0"/>
              <a:t>person having contact with a foster child for purposes other than those associated with a foster child’s participation in age-appropriate, extracurricular, enrichment, and social activities must comply with existing criminal background check </a:t>
            </a:r>
            <a:r>
              <a:rPr lang="en-US" sz="2800" dirty="0" smtClean="0"/>
              <a:t>requirements.</a:t>
            </a:r>
            <a:endParaRPr lang="en-US" sz="2800" dirty="0"/>
          </a:p>
          <a:p>
            <a:pPr eaLnBrk="1" hangingPunct="1">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14400"/>
            <a:ext cx="8305800" cy="4670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1514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CN PowerPoint Template</Template>
  <TotalTime>9805</TotalTime>
  <Words>428</Words>
  <Application>Microsoft Office PowerPoint</Application>
  <PresentationFormat>On-screen Show (4:3)</PresentationFormat>
  <Paragraphs>56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Blank Presentation</vt:lpstr>
      <vt:lpstr>Reasonable and Prudent Parent Standard</vt:lpstr>
      <vt:lpstr>Reasonable and Prudent Parent Standard</vt:lpstr>
      <vt:lpstr>What is the goal of these laws?</vt:lpstr>
      <vt:lpstr>PowerPoint Presentation</vt:lpstr>
      <vt:lpstr>PowerPoint Presentation</vt:lpstr>
      <vt:lpstr>PowerPoint Presentation</vt:lpstr>
      <vt:lpstr>Examples of “reasonable steps” that a foster parent may take in making a determination</vt:lpstr>
      <vt:lpstr>Important to Remember</vt:lpstr>
      <vt:lpstr>PowerPoint Presentation</vt:lpstr>
      <vt:lpstr>Video</vt:lpstr>
    </vt:vector>
  </TitlesOfParts>
  <Company>AB Safety &amp; Environmental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Child Welfare Specialist</dc:title>
  <dc:creator>Stephen C. Lemley</dc:creator>
  <cp:lastModifiedBy>Andrea Dickerson</cp:lastModifiedBy>
  <cp:revision>141</cp:revision>
  <cp:lastPrinted>2015-08-06T16:06:05Z</cp:lastPrinted>
  <dcterms:created xsi:type="dcterms:W3CDTF">2008-07-07T03:16:32Z</dcterms:created>
  <dcterms:modified xsi:type="dcterms:W3CDTF">2018-03-21T17:06:44Z</dcterms:modified>
</cp:coreProperties>
</file>